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embeddedFontLst>
    <p:embeddedFont>
      <p:font typeface="Gill Sans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6" roundtripDataSignature="AMtx7mjftP69autZ+w8fU5z7e6wD2eFN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GillSans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0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0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0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9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9"/>
          <p:cNvSpPr txBox="1"/>
          <p:nvPr>
            <p:ph idx="1" type="body"/>
          </p:nvPr>
        </p:nvSpPr>
        <p:spPr>
          <a:xfrm rot="5400000">
            <a:off x="2784348" y="99060"/>
            <a:ext cx="4800600" cy="7498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7" name="Google Shape;87;p2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9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0"/>
          <p:cNvSpPr txBox="1"/>
          <p:nvPr>
            <p:ph type="title"/>
          </p:nvPr>
        </p:nvSpPr>
        <p:spPr>
          <a:xfrm rot="5400000">
            <a:off x="4846638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0"/>
          <p:cNvSpPr txBox="1"/>
          <p:nvPr>
            <p:ph idx="1" type="body"/>
          </p:nvPr>
        </p:nvSpPr>
        <p:spPr>
          <a:xfrm rot="5400000">
            <a:off x="998538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3" name="Google Shape;93;p3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/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1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201A16"/>
                </a:solidFill>
              </a:defRPr>
            </a:lvl1pPr>
            <a:lvl2pPr lvl="1" algn="ct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21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F9F0DE">
                  <a:alpha val="94901"/>
                </a:srgbClr>
              </a:gs>
              <a:gs pos="50000">
                <a:srgbClr val="E9DFC9">
                  <a:alpha val="89803"/>
                </a:srgbClr>
              </a:gs>
              <a:gs pos="95000">
                <a:srgbClr val="D6BF7F">
                  <a:alpha val="87843"/>
                </a:srgbClr>
              </a:gs>
              <a:gs pos="100000">
                <a:srgbClr val="C6A026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998853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" name="Google Shape;29;p21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cap="rnd" cmpd="sng" w="12700">
            <a:solidFill>
              <a:srgbClr val="8A7C50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" name="Google Shape;32;p22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000"/>
              <a:buFont typeface="Gill Sans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201A16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22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46258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" name="Google Shape;38;p22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F9F0DE">
                  <a:alpha val="94901"/>
                </a:srgbClr>
              </a:gs>
              <a:gs pos="50000">
                <a:srgbClr val="E9DFC9">
                  <a:alpha val="89803"/>
                </a:srgbClr>
              </a:gs>
              <a:gs pos="95000">
                <a:srgbClr val="D6BF7F">
                  <a:alpha val="87843"/>
                </a:srgbClr>
              </a:gs>
              <a:gs pos="100000">
                <a:srgbClr val="C6A026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998853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" name="Google Shape;39;p22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cap="rnd" cmpd="sng" w="12700">
            <a:solidFill>
              <a:srgbClr val="8A7C50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500"/>
              <a:buFont typeface="Gill Sans"/>
              <a:buNone/>
              <a:defRPr b="1" sz="45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3" name="Google Shape;63;p2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6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26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46258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/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2200"/>
              <a:buFont typeface="Gill Sans"/>
              <a:buNone/>
              <a:defRPr b="1" sz="2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7"/>
          <p:cNvSpPr txBox="1"/>
          <p:nvPr>
            <p:ph idx="1" type="body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2100"/>
              <a:buFont typeface="Gill Sans"/>
              <a:buNone/>
              <a:defRPr b="1" sz="2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" name="Google Shape;79;p28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500" rotWithShape="0" algn="tl" dir="5400000" dist="185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274300">
            <a:norm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0" name="Google Shape;80;p28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</p:sp>
      <p:sp>
        <p:nvSpPr>
          <p:cNvPr id="81" name="Google Shape;81;p28"/>
          <p:cNvSpPr/>
          <p:nvPr/>
        </p:nvSpPr>
        <p:spPr>
          <a:xfrm rot="-2131329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sx="96000" rotWithShape="0" algn="tl" dir="3300000" dist="25400" sy="96000">
              <a:srgbClr val="D1C9A4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2" name="Google Shape;82;p28"/>
          <p:cNvSpPr/>
          <p:nvPr/>
        </p:nvSpPr>
        <p:spPr>
          <a:xfrm flipH="1" rot="2103354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sx="96000" rotWithShape="0" algn="tl" dir="3300000" dist="25400" sy="96000">
              <a:schemeClr val="lt2">
                <a:alpha val="20000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3" name="Google Shape;83;p28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indent="-3048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8F8F2">
              <a:alpha val="32941"/>
            </a:srgbClr>
          </a:solidFill>
          <a:ln cap="rnd" cmpd="sng" w="9525">
            <a:solidFill>
              <a:srgbClr val="B9B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" name="Google Shape;7;p1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cap="rnd" cmpd="sng" w="27300">
            <a:solidFill>
              <a:srgbClr val="F4F0D9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5400000" dist="25400">
              <a:srgbClr val="9B9683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" name="Google Shape;8;p19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BF8F4">
                  <a:alpha val="69803"/>
                </a:srgbClr>
              </a:gs>
              <a:gs pos="70000">
                <a:srgbClr val="FDFDF9">
                  <a:alpha val="54901"/>
                </a:srgbClr>
              </a:gs>
              <a:gs pos="100000">
                <a:srgbClr val="D1C287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AEA887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4D493B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" name="Google Shape;9;p19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" name="Google Shape;10;p19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382F2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9F997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9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46258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>
            <p:ph type="title"/>
          </p:nvPr>
        </p:nvSpPr>
        <p:spPr>
          <a:xfrm>
            <a:off x="1357290" y="200024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6000"/>
              <a:buFont typeface="Gill Sans"/>
              <a:buNone/>
            </a:pPr>
            <a:r>
              <a:rPr lang="en-US" sz="6000"/>
              <a:t>Cognitive Development</a:t>
            </a:r>
            <a:endParaRPr sz="6000"/>
          </a:p>
        </p:txBody>
      </p:sp>
      <p:sp>
        <p:nvSpPr>
          <p:cNvPr id="101" name="Google Shape;101;p1"/>
          <p:cNvSpPr txBox="1"/>
          <p:nvPr>
            <p:ph idx="1" type="body"/>
          </p:nvPr>
        </p:nvSpPr>
        <p:spPr>
          <a:xfrm>
            <a:off x="3286116" y="3571876"/>
            <a:ext cx="5429288" cy="107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i="1" lang="en-US">
                <a:latin typeface="Arial"/>
                <a:ea typeface="Arial"/>
                <a:cs typeface="Arial"/>
                <a:sym typeface="Arial"/>
              </a:rPr>
              <a:t>Ms. Malthi Arunachalam</a:t>
            </a:r>
            <a:endParaRPr i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</a:pPr>
            <a:r>
              <a:rPr lang="en-US"/>
              <a:t>Memory is of three types;</a:t>
            </a:r>
            <a:endParaRPr/>
          </a:p>
        </p:txBody>
      </p:sp>
      <p:sp>
        <p:nvSpPr>
          <p:cNvPr id="188" name="Google Shape;188;p10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Immediate memory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Short term memory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Long term memory 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The child needs repetitions to store matter in short term and even at the age of 10 they are developing their short term memory</a:t>
            </a:r>
            <a:endParaRPr/>
          </a:p>
        </p:txBody>
      </p:sp>
      <p:pic>
        <p:nvPicPr>
          <p:cNvPr id="189" name="Google Shape;18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0311" y="126978"/>
            <a:ext cx="1670341" cy="686928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0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"/>
          <p:cNvSpPr txBox="1"/>
          <p:nvPr>
            <p:ph idx="1" type="body"/>
          </p:nvPr>
        </p:nvSpPr>
        <p:spPr>
          <a:xfrm>
            <a:off x="971600" y="836411"/>
            <a:ext cx="749808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83464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Char char="⚫"/>
            </a:pPr>
            <a:r>
              <a:rPr lang="en-US"/>
              <a:t>Language helps the child to understand and interpret his sensory experiences\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</a:pPr>
            <a:r>
              <a:rPr lang="en-US"/>
              <a:t>Language is best developed through conversations and organizing classroom opportunities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</a:pPr>
            <a:r>
              <a:rPr lang="en-US"/>
              <a:t>Good memory leads to thinking </a:t>
            </a:r>
            <a:endParaRPr/>
          </a:p>
          <a:p>
            <a:pPr indent="0" lvl="0" marL="82296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lang="en-US"/>
              <a:t>   Thinking can be broadly classified into </a:t>
            </a:r>
            <a:endParaRPr/>
          </a:p>
          <a:p>
            <a:pPr indent="0" lvl="0" marL="82296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lang="en-US"/>
              <a:t>   creative, critical, problem solving and  </a:t>
            </a:r>
            <a:endParaRPr/>
          </a:p>
          <a:p>
            <a:pPr indent="0" lvl="0" marL="82296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rPr lang="en-US"/>
              <a:t>   reasoning. 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</a:pPr>
            <a:r>
              <a:rPr lang="en-US"/>
              <a:t>Creative thinking is the ability to see an object or situation from a new angle </a:t>
            </a:r>
            <a:endParaRPr/>
          </a:p>
        </p:txBody>
      </p:sp>
      <p:pic>
        <p:nvPicPr>
          <p:cNvPr id="196" name="Google Shape;19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11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2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</a:pPr>
            <a:r>
              <a:rPr lang="en-US"/>
              <a:t>Teacher/Adult Guide</a:t>
            </a:r>
            <a:endParaRPr/>
          </a:p>
        </p:txBody>
      </p:sp>
      <p:sp>
        <p:nvSpPr>
          <p:cNvPr id="203" name="Google Shape;203;p12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Improve the learning environment so that it interests children: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Provide more challenging toys;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Hang up new shapes or pictures/ posters in the classroom.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Play games like “ I spy” which draws children’s attention to new objects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Model necessary skills in the context of the activity</a:t>
            </a:r>
            <a:endParaRPr/>
          </a:p>
        </p:txBody>
      </p:sp>
      <p:pic>
        <p:nvPicPr>
          <p:cNvPr id="204" name="Google Shape;20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2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Activities to improve cognitive development in preschoolers</a:t>
            </a:r>
            <a:endParaRPr/>
          </a:p>
        </p:txBody>
      </p:sp>
      <p:sp>
        <p:nvSpPr>
          <p:cNvPr id="211" name="Google Shape;211;p13"/>
          <p:cNvSpPr txBox="1"/>
          <p:nvPr>
            <p:ph idx="1" type="body"/>
          </p:nvPr>
        </p:nvSpPr>
        <p:spPr>
          <a:xfrm>
            <a:off x="1447800" y="17526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SENSES 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   Obstacle courses, water tables, feel the tree trunks, identify food items by their smell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 </a:t>
            </a:r>
            <a:endParaRPr/>
          </a:p>
        </p:txBody>
      </p:sp>
      <p:pic>
        <p:nvPicPr>
          <p:cNvPr id="212" name="Google Shape;21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0141" y="126977"/>
            <a:ext cx="1200512" cy="493711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3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</a:pPr>
            <a:r>
              <a:rPr lang="en-US"/>
              <a:t>Memory development </a:t>
            </a:r>
            <a:endParaRPr/>
          </a:p>
        </p:txBody>
      </p:sp>
      <p:sp>
        <p:nvSpPr>
          <p:cNvPr id="219" name="Google Shape;219;p14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Visual 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 show a chart with picture of a garden/ beach/ play ground; then give a work sheet with similar drawing with few details missing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Display objects in a tray, ask them to recall</a:t>
            </a:r>
            <a:endParaRPr/>
          </a:p>
          <a:p>
            <a:pPr indent="0" lvl="0" marL="82296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Auditory 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Play audio recording of animal sounds. Get class to reproduce the sound 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Get children to listen to difficult sounds with eyes closed for a few minutes. Identify the sound they heard during this period </a:t>
            </a:r>
            <a:endParaRPr/>
          </a:p>
          <a:p>
            <a:pPr indent="-161543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0" lvl="0" marL="82296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</p:txBody>
      </p:sp>
      <p:pic>
        <p:nvPicPr>
          <p:cNvPr id="220" name="Google Shape;22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4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"/>
          <p:cNvSpPr txBox="1"/>
          <p:nvPr>
            <p:ph idx="1" type="body"/>
          </p:nvPr>
        </p:nvSpPr>
        <p:spPr>
          <a:xfrm>
            <a:off x="1371600" y="928255"/>
            <a:ext cx="749808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US"/>
              <a:t>Problem solving: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Puzzles, drawing maps, maze, get children to lip read single commonly used words.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Cause and effect : memory games, tic-tac-toe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Expression of ideas to others : guess who games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Properties of objects : matching/folding socks, putting away play utensils in kitchen in their appropriate places.</a:t>
            </a:r>
            <a:endParaRPr/>
          </a:p>
        </p:txBody>
      </p:sp>
      <p:pic>
        <p:nvPicPr>
          <p:cNvPr id="227" name="Google Shape;22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5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/>
          <p:nvPr>
            <p:ph type="title"/>
          </p:nvPr>
        </p:nvSpPr>
        <p:spPr>
          <a:xfrm>
            <a:off x="1115616" y="62359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Symbolic thoughts ( imaginative plays)</a:t>
            </a:r>
            <a:endParaRPr/>
          </a:p>
        </p:txBody>
      </p:sp>
      <p:sp>
        <p:nvSpPr>
          <p:cNvPr id="234" name="Google Shape;234;p16"/>
          <p:cNvSpPr txBox="1"/>
          <p:nvPr>
            <p:ph idx="1" type="body"/>
          </p:nvPr>
        </p:nvSpPr>
        <p:spPr>
          <a:xfrm>
            <a:off x="1115616" y="1796752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Char char="⚫"/>
            </a:pPr>
            <a:r>
              <a:rPr lang="en-US"/>
              <a:t>Trains, dolls, dress up, draw or arrange furniture in the hall.</a:t>
            </a:r>
            <a:endParaRPr/>
          </a:p>
        </p:txBody>
      </p:sp>
      <p:pic>
        <p:nvPicPr>
          <p:cNvPr id="235" name="Google Shape;23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0351" y="126978"/>
            <a:ext cx="1310301" cy="53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6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</a:pPr>
            <a:r>
              <a:rPr lang="en-US"/>
              <a:t>Some general suggestions</a:t>
            </a:r>
            <a:endParaRPr/>
          </a:p>
        </p:txBody>
      </p:sp>
      <p:sp>
        <p:nvSpPr>
          <p:cNvPr id="242" name="Google Shape;242;p17"/>
          <p:cNvSpPr txBox="1"/>
          <p:nvPr>
            <p:ph idx="1" type="body"/>
          </p:nvPr>
        </p:nvSpPr>
        <p:spPr>
          <a:xfrm>
            <a:off x="1435608" y="1447800"/>
            <a:ext cx="749808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Allow some clutter in classroom materials some times as this aids in sorting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Preschoolers adapt their speech to fit the needs of their listeners. So listen carefully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Repetitions and recalls at periodical intervals are needed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Curiosity is inevitable for development of intelligence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Rewards help in sustaining the approved behavior more than punishment eliminating the unwanted behavior </a:t>
            </a:r>
            <a:endParaRPr/>
          </a:p>
        </p:txBody>
      </p:sp>
      <p:pic>
        <p:nvPicPr>
          <p:cNvPr id="243" name="Google Shape;24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99949" y="126977"/>
            <a:ext cx="1550703" cy="637727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7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>
            <p:ph type="title"/>
          </p:nvPr>
        </p:nvSpPr>
        <p:spPr>
          <a:xfrm>
            <a:off x="1295400" y="274320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5400"/>
              <a:buFont typeface="Gill Sans"/>
              <a:buNone/>
            </a:pPr>
            <a:r>
              <a:rPr lang="en-US" sz="5400"/>
              <a:t>THANK YOU </a:t>
            </a:r>
            <a:endParaRPr/>
          </a:p>
        </p:txBody>
      </p:sp>
      <p:pic>
        <p:nvPicPr>
          <p:cNvPr id="250" name="Google Shape;25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8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ctrTitle"/>
          </p:nvPr>
        </p:nvSpPr>
        <p:spPr>
          <a:xfrm>
            <a:off x="1371600" y="1600200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6600"/>
              <a:buFont typeface="Gill Sans"/>
              <a:buNone/>
            </a:pPr>
            <a:r>
              <a:rPr lang="en-US" sz="6600"/>
              <a:t>Parikrama – the circle of living </a:t>
            </a:r>
            <a:endParaRPr/>
          </a:p>
        </p:txBody>
      </p:sp>
      <p:sp>
        <p:nvSpPr>
          <p:cNvPr id="109" name="Google Shape;109;p2"/>
          <p:cNvSpPr txBox="1"/>
          <p:nvPr>
            <p:ph idx="1" type="subTitle"/>
          </p:nvPr>
        </p:nvSpPr>
        <p:spPr>
          <a:xfrm>
            <a:off x="1447800" y="3505200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 lnSpcReduction="10000"/>
          </a:bodyPr>
          <a:lstStyle/>
          <a:p>
            <a:pPr indent="0" lvl="0" marL="2743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n-US"/>
              <a:t>Cognitive Development </a:t>
            </a:r>
            <a:endParaRPr/>
          </a:p>
          <a:p>
            <a:pPr indent="0" lvl="0" marL="27432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rPr lang="en-US"/>
              <a:t>Is about how we use our minds and organize thinking to understand the world around us.</a:t>
            </a:r>
            <a:endParaRPr/>
          </a:p>
          <a:p>
            <a:pPr indent="0" lvl="0" marL="27432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rPr lang="en-US"/>
              <a:t>                                  - Jean Piaget</a:t>
            </a:r>
            <a:endParaRPr/>
          </a:p>
          <a:p>
            <a:pPr indent="0" lvl="0" marL="27432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</a:pPr>
            <a:r>
              <a:t/>
            </a:r>
            <a:endParaRPr/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971600" y="369634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What is Cognitive Development?</a:t>
            </a:r>
            <a:endParaRPr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Intellectual/cognitive development is the child’s ability to receive, to process and to respond to the world and its people around him/her.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It refers to the construction of a thought process that includes problem solving, remembering and the ability to make decisions from childhood up to the adulthood stage </a:t>
            </a:r>
            <a:endParaRPr/>
          </a:p>
        </p:txBody>
      </p:sp>
      <p:pic>
        <p:nvPicPr>
          <p:cNvPr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2359" y="126978"/>
            <a:ext cx="1238293" cy="50924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>
            <p:ph type="title"/>
          </p:nvPr>
        </p:nvSpPr>
        <p:spPr>
          <a:xfrm>
            <a:off x="978823" y="495300"/>
            <a:ext cx="749808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2400"/>
              <a:buFont typeface="Gill Sans"/>
              <a:buNone/>
            </a:pPr>
            <a:r>
              <a:rPr lang="en-US" sz="2400"/>
              <a:t>Cognition refers to 5 mental processes that transform the sensory input in various ways, code it, store it, and retrieve it for later use.</a:t>
            </a:r>
            <a:endParaRPr/>
          </a:p>
        </p:txBody>
      </p:sp>
      <p:sp>
        <p:nvSpPr>
          <p:cNvPr id="125" name="Google Shape;125;p4"/>
          <p:cNvSpPr txBox="1"/>
          <p:nvPr>
            <p:ph idx="1" type="body"/>
          </p:nvPr>
        </p:nvSpPr>
        <p:spPr>
          <a:xfrm>
            <a:off x="1143000" y="1943100"/>
            <a:ext cx="7802880" cy="4686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             </a:t>
            </a:r>
            <a:r>
              <a:rPr lang="en-US" sz="2400" u="sng"/>
              <a:t> Hypothetical processes of cognition</a:t>
            </a:r>
            <a:endParaRPr/>
          </a:p>
        </p:txBody>
      </p:sp>
      <p:cxnSp>
        <p:nvCxnSpPr>
          <p:cNvPr id="126" name="Google Shape;126;p4"/>
          <p:cNvCxnSpPr/>
          <p:nvPr/>
        </p:nvCxnSpPr>
        <p:spPr>
          <a:xfrm rot="5400000">
            <a:off x="1866900" y="2400300"/>
            <a:ext cx="1752600" cy="1676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7" name="Google Shape;127;p4"/>
          <p:cNvCxnSpPr/>
          <p:nvPr/>
        </p:nvCxnSpPr>
        <p:spPr>
          <a:xfrm rot="5400000">
            <a:off x="2286000" y="3429000"/>
            <a:ext cx="2895600" cy="762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28" name="Google Shape;128;p4"/>
          <p:cNvCxnSpPr/>
          <p:nvPr/>
        </p:nvCxnSpPr>
        <p:spPr>
          <a:xfrm flipH="1" rot="-5400000">
            <a:off x="5560050" y="2364750"/>
            <a:ext cx="1910100" cy="1905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9" name="Google Shape;129;p4"/>
          <p:cNvCxnSpPr/>
          <p:nvPr/>
        </p:nvCxnSpPr>
        <p:spPr>
          <a:xfrm flipH="1" rot="-5400000">
            <a:off x="4038600" y="3429000"/>
            <a:ext cx="2819400" cy="685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p4"/>
          <p:cNvCxnSpPr/>
          <p:nvPr/>
        </p:nvCxnSpPr>
        <p:spPr>
          <a:xfrm>
            <a:off x="4572000" y="2362200"/>
            <a:ext cx="0" cy="3505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1" name="Google Shape;131;p4"/>
          <p:cNvSpPr/>
          <p:nvPr/>
        </p:nvSpPr>
        <p:spPr>
          <a:xfrm>
            <a:off x="1143000" y="4100946"/>
            <a:ext cx="1600200" cy="680606"/>
          </a:xfrm>
          <a:prstGeom prst="roundRect">
            <a:avLst>
              <a:gd fmla="val 16667" name="adj"/>
            </a:avLst>
          </a:prstGeom>
          <a:solidFill>
            <a:srgbClr val="A8A17E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PERCEPTION</a:t>
            </a:r>
            <a:endParaRPr/>
          </a:p>
        </p:txBody>
      </p:sp>
      <p:sp>
        <p:nvSpPr>
          <p:cNvPr id="132" name="Google Shape;132;p4"/>
          <p:cNvSpPr/>
          <p:nvPr/>
        </p:nvSpPr>
        <p:spPr>
          <a:xfrm>
            <a:off x="2362200" y="5181600"/>
            <a:ext cx="1600200" cy="685800"/>
          </a:xfrm>
          <a:prstGeom prst="roundRect">
            <a:avLst>
              <a:gd fmla="val 16667" name="adj"/>
            </a:avLst>
          </a:prstGeom>
          <a:solidFill>
            <a:srgbClr val="AFA387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IMAGERY</a:t>
            </a:r>
            <a:endParaRPr/>
          </a:p>
        </p:txBody>
      </p:sp>
      <p:sp>
        <p:nvSpPr>
          <p:cNvPr id="133" name="Google Shape;133;p4"/>
          <p:cNvSpPr/>
          <p:nvPr/>
        </p:nvSpPr>
        <p:spPr>
          <a:xfrm>
            <a:off x="3699164" y="6019800"/>
            <a:ext cx="2057399" cy="685800"/>
          </a:xfrm>
          <a:prstGeom prst="roundRect">
            <a:avLst>
              <a:gd fmla="val 16667" name="adj"/>
            </a:avLst>
          </a:prstGeom>
          <a:solidFill>
            <a:srgbClr val="353024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PROBLEM SOLVING</a:t>
            </a:r>
            <a:endParaRPr/>
          </a:p>
        </p:txBody>
      </p:sp>
      <p:sp>
        <p:nvSpPr>
          <p:cNvPr id="134" name="Google Shape;134;p4"/>
          <p:cNvSpPr/>
          <p:nvPr/>
        </p:nvSpPr>
        <p:spPr>
          <a:xfrm>
            <a:off x="5562600" y="5181600"/>
            <a:ext cx="1828800" cy="685800"/>
          </a:xfrm>
          <a:prstGeom prst="roundRect">
            <a:avLst>
              <a:gd fmla="val 16667" name="adj"/>
            </a:avLst>
          </a:prstGeom>
          <a:solidFill>
            <a:srgbClr val="C5BB9B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REMEMBERING</a:t>
            </a:r>
            <a:endParaRPr/>
          </a:p>
        </p:txBody>
      </p:sp>
      <p:sp>
        <p:nvSpPr>
          <p:cNvPr id="135" name="Google Shape;135;p4"/>
          <p:cNvSpPr/>
          <p:nvPr/>
        </p:nvSpPr>
        <p:spPr>
          <a:xfrm>
            <a:off x="6858000" y="4100946"/>
            <a:ext cx="1676400" cy="680607"/>
          </a:xfrm>
          <a:prstGeom prst="roundRect">
            <a:avLst>
              <a:gd fmla="val 16667" name="adj"/>
            </a:avLst>
          </a:prstGeom>
          <a:solidFill>
            <a:srgbClr val="A8A17E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THINKING</a:t>
            </a:r>
            <a:endParaRPr/>
          </a:p>
        </p:txBody>
      </p:sp>
      <p:pic>
        <p:nvPicPr>
          <p:cNvPr id="136" name="Google Shape;13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7599" y="126977"/>
            <a:ext cx="1583053" cy="65103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4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type="title"/>
          </p:nvPr>
        </p:nvSpPr>
        <p:spPr>
          <a:xfrm>
            <a:off x="1435608" y="274638"/>
            <a:ext cx="7498080" cy="163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Children depend upon three requirements to achieve this transformation.</a:t>
            </a:r>
            <a:endParaRPr/>
          </a:p>
        </p:txBody>
      </p:sp>
      <p:sp>
        <p:nvSpPr>
          <p:cNvPr id="143" name="Google Shape;143;p5"/>
          <p:cNvSpPr txBox="1"/>
          <p:nvPr>
            <p:ph idx="1" type="body"/>
          </p:nvPr>
        </p:nvSpPr>
        <p:spPr>
          <a:xfrm>
            <a:off x="1371600" y="2438400"/>
            <a:ext cx="749808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Instincts: such as sucking, swallowing, crawling, walking etc.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Training : it requires repetition, time and practice.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Intellect : making discoveries by means of insights and reflections or the inventions in the true sense</a:t>
            </a:r>
            <a:r>
              <a:rPr lang="en-US"/>
              <a:t>.</a:t>
            </a:r>
            <a:endParaRPr/>
          </a:p>
        </p:txBody>
      </p:sp>
      <p:pic>
        <p:nvPicPr>
          <p:cNvPr id="144" name="Google Shape;14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52319" y="126977"/>
            <a:ext cx="1598333" cy="65731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5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 txBox="1"/>
          <p:nvPr>
            <p:ph type="title"/>
          </p:nvPr>
        </p:nvSpPr>
        <p:spPr>
          <a:xfrm>
            <a:off x="971600" y="290145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Two main areas of intellectual development are :</a:t>
            </a:r>
            <a:endParaRPr/>
          </a:p>
        </p:txBody>
      </p:sp>
      <p:sp>
        <p:nvSpPr>
          <p:cNvPr id="151" name="Google Shape;151;p6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Language development – helps us organize thoughts and make sense of the word around us  </a:t>
            </a:r>
            <a:endParaRPr/>
          </a:p>
          <a:p>
            <a:pPr indent="-283464" lvl="0" marL="36576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Cognitive development – is about how we use our minds organizes thinking to understand the world around us. 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   They are closely linked.</a:t>
            </a:r>
            <a:endParaRPr/>
          </a:p>
        </p:txBody>
      </p:sp>
      <p:pic>
        <p:nvPicPr>
          <p:cNvPr id="152" name="Google Shape;15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ct val="100000"/>
              <a:buFont typeface="Gill Sans"/>
              <a:buNone/>
            </a:pPr>
            <a:r>
              <a:rPr lang="en-US"/>
              <a:t>Infants ability to think and to understand the world around them</a:t>
            </a:r>
            <a:endParaRPr/>
          </a:p>
        </p:txBody>
      </p:sp>
      <p:sp>
        <p:nvSpPr>
          <p:cNvPr id="159" name="Google Shape;159;p7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Firstly, they acquire a major set of representation of sensory experiences like sights smell, touch, sound tastes called perceptions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Secondly, they make fine discriminations of physically similar events. They recognize information related already existing knowledge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Thirdly, they group the similarities among the objects and events to form categories </a:t>
            </a:r>
            <a:endParaRPr/>
          </a:p>
          <a:p>
            <a:pPr indent="-283464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en-US" sz="2400"/>
              <a:t>And lastly, they remember the past experiences for longer time to make new learning </a:t>
            </a:r>
            <a:endParaRPr/>
          </a:p>
          <a:p>
            <a:pPr indent="-161543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120903" lvl="0" marL="36576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/>
          </a:p>
        </p:txBody>
      </p:sp>
      <p:pic>
        <p:nvPicPr>
          <p:cNvPr id="160" name="Google Shape;16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2359" y="126978"/>
            <a:ext cx="1238293" cy="50924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7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/>
          <p:nvPr/>
        </p:nvSpPr>
        <p:spPr>
          <a:xfrm>
            <a:off x="3581400" y="235528"/>
            <a:ext cx="23622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PERCEIVES</a:t>
            </a:r>
            <a:endParaRPr/>
          </a:p>
        </p:txBody>
      </p:sp>
      <p:sp>
        <p:nvSpPr>
          <p:cNvPr id="167" name="Google Shape;167;p8"/>
          <p:cNvSpPr/>
          <p:nvPr/>
        </p:nvSpPr>
        <p:spPr>
          <a:xfrm>
            <a:off x="3581400" y="1905000"/>
            <a:ext cx="23622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RECOGNIZES</a:t>
            </a:r>
            <a:endParaRPr/>
          </a:p>
        </p:txBody>
      </p:sp>
      <p:sp>
        <p:nvSpPr>
          <p:cNvPr id="168" name="Google Shape;168;p8"/>
          <p:cNvSpPr/>
          <p:nvPr/>
        </p:nvSpPr>
        <p:spPr>
          <a:xfrm>
            <a:off x="3581400" y="3733800"/>
            <a:ext cx="23622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CATEGORIZES</a:t>
            </a:r>
            <a:endParaRPr/>
          </a:p>
        </p:txBody>
      </p:sp>
      <p:sp>
        <p:nvSpPr>
          <p:cNvPr id="169" name="Google Shape;169;p8"/>
          <p:cNvSpPr/>
          <p:nvPr/>
        </p:nvSpPr>
        <p:spPr>
          <a:xfrm>
            <a:off x="3581400" y="5562600"/>
            <a:ext cx="2362200" cy="9144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REMEMBERS</a:t>
            </a:r>
            <a:endParaRPr/>
          </a:p>
        </p:txBody>
      </p:sp>
      <p:sp>
        <p:nvSpPr>
          <p:cNvPr id="170" name="Google Shape;170;p8"/>
          <p:cNvSpPr/>
          <p:nvPr/>
        </p:nvSpPr>
        <p:spPr>
          <a:xfrm>
            <a:off x="4565212" y="1219201"/>
            <a:ext cx="484632" cy="595745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4603312" y="2909455"/>
            <a:ext cx="484632" cy="685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2" name="Google Shape;172;p8"/>
          <p:cNvSpPr/>
          <p:nvPr/>
        </p:nvSpPr>
        <p:spPr>
          <a:xfrm>
            <a:off x="4603312" y="4800600"/>
            <a:ext cx="484632" cy="6096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7367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73" name="Google Shape;17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8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82F28"/>
              </a:buClr>
              <a:buSzPts val="4300"/>
              <a:buFont typeface="Gill Sans"/>
              <a:buNone/>
            </a:pPr>
            <a:r>
              <a:rPr lang="en-US"/>
              <a:t>Skills of Intelligence  </a:t>
            </a:r>
            <a:endParaRPr/>
          </a:p>
        </p:txBody>
      </p:sp>
      <p:sp>
        <p:nvSpPr>
          <p:cNvPr id="180" name="Google Shape;180;p9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Cognitive skills/ skills of intelligence are the mental skills or behaviors that help children access information, solve problems, reason, and draw conclusions.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Memory 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All stimuli that activate a sensory receptor cell are permanently stored in memory.</a:t>
            </a:r>
            <a:endParaRPr/>
          </a:p>
          <a:p>
            <a:pPr indent="0" lvl="0" marL="82296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 </a:t>
            </a:r>
            <a:endParaRPr/>
          </a:p>
        </p:txBody>
      </p:sp>
      <p:pic>
        <p:nvPicPr>
          <p:cNvPr id="181" name="Google Shape;18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941" y="126977"/>
            <a:ext cx="1979712" cy="81415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9"/>
          <p:cNvSpPr txBox="1"/>
          <p:nvPr/>
        </p:nvSpPr>
        <p:spPr>
          <a:xfrm>
            <a:off x="5320786" y="6522888"/>
            <a:ext cx="3801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copyright@EarlyChildhoodAssociation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olstice">
  <a:themeElements>
    <a:clrScheme name="Couture">
      <a:dk1>
        <a:srgbClr val="000000"/>
      </a:dk1>
      <a:lt1>
        <a:srgbClr val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2017-06-12T04:39:25Z</dcterms:created>
  <dc:creator>admin</dc:creator>
</cp:coreProperties>
</file>